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75" d="100"/>
          <a:sy n="75" d="100"/>
        </p:scale>
        <p:origin x="5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92B-F50C-45C2-B9CF-0F8D06D4A091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B89EB-D8CC-49A8-9DD1-98420FF1F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590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92B-F50C-45C2-B9CF-0F8D06D4A091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B89EB-D8CC-49A8-9DD1-98420FF1F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981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92B-F50C-45C2-B9CF-0F8D06D4A091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B89EB-D8CC-49A8-9DD1-98420FF1F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3265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92B-F50C-45C2-B9CF-0F8D06D4A091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B89EB-D8CC-49A8-9DD1-98420FF1F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849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92B-F50C-45C2-B9CF-0F8D06D4A091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B89EB-D8CC-49A8-9DD1-98420FF1F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0465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92B-F50C-45C2-B9CF-0F8D06D4A091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B89EB-D8CC-49A8-9DD1-98420FF1F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92B-F50C-45C2-B9CF-0F8D06D4A091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B89EB-D8CC-49A8-9DD1-98420FF1F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34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92B-F50C-45C2-B9CF-0F8D06D4A091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B89EB-D8CC-49A8-9DD1-98420FF1F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5302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92B-F50C-45C2-B9CF-0F8D06D4A091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B89EB-D8CC-49A8-9DD1-98420FF1F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5168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92B-F50C-45C2-B9CF-0F8D06D4A091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B89EB-D8CC-49A8-9DD1-98420FF1F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034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92B-F50C-45C2-B9CF-0F8D06D4A091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B89EB-D8CC-49A8-9DD1-98420FF1F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510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F192B-F50C-45C2-B9CF-0F8D06D4A091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B89EB-D8CC-49A8-9DD1-98420FF1F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519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01040" y="103459"/>
            <a:ext cx="9144000" cy="902380"/>
          </a:xfrm>
        </p:spPr>
        <p:txBody>
          <a:bodyPr anchor="t" anchorCtr="0">
            <a:normAutofit fontScale="90000"/>
          </a:bodyPr>
          <a:lstStyle/>
          <a:p>
            <a:pPr algn="l"/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申告のフローチャート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87531" y="1276845"/>
            <a:ext cx="597207" cy="4959093"/>
          </a:xfrm>
          <a:ln>
            <a:solidFill>
              <a:schemeClr val="accent1"/>
            </a:solidFill>
          </a:ln>
        </p:spPr>
        <p:txBody>
          <a:bodyPr vert="eaVert" anchor="ctr" anchorCtr="0"/>
          <a:lstStyle/>
          <a:p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令和７年中の主な収入状況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434906" y="1276845"/>
            <a:ext cx="116761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収入なし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7" name="直線矢印コネクタ 6"/>
          <p:cNvCxnSpPr/>
          <p:nvPr/>
        </p:nvCxnSpPr>
        <p:spPr>
          <a:xfrm flipV="1">
            <a:off x="2741594" y="1457415"/>
            <a:ext cx="108000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3040248" y="1451672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はい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893924" y="1197853"/>
            <a:ext cx="3449410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町内在住の親族が、年末調整や確定申告などであなたを扶養として申告している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12" name="直線矢印コネクタ 11"/>
          <p:cNvCxnSpPr/>
          <p:nvPr/>
        </p:nvCxnSpPr>
        <p:spPr>
          <a:xfrm flipV="1">
            <a:off x="7481909" y="1457415"/>
            <a:ext cx="90000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7648560" y="1455702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はい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8534881" y="1272749"/>
            <a:ext cx="110799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申告不要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25" name="直線コネクタ 24"/>
          <p:cNvCxnSpPr/>
          <p:nvPr/>
        </p:nvCxnSpPr>
        <p:spPr>
          <a:xfrm>
            <a:off x="4037428" y="1721073"/>
            <a:ext cx="0" cy="396000"/>
          </a:xfrm>
          <a:prstGeom prst="line">
            <a:avLst/>
          </a:prstGeom>
          <a:ln w="508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flipV="1">
            <a:off x="4018922" y="2127620"/>
            <a:ext cx="914400" cy="0"/>
          </a:xfrm>
          <a:prstGeom prst="straightConnector1">
            <a:avLst/>
          </a:prstGeom>
          <a:ln w="508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4051497" y="2193190"/>
            <a:ext cx="1111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いいえ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162837" y="1939109"/>
            <a:ext cx="1338828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住民税申告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475258" y="1622726"/>
            <a:ext cx="2335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所得証明書が必要な方は</a:t>
            </a:r>
            <a:endParaRPr kumimoji="1"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住民税の申告が必要</a:t>
            </a:r>
            <a:endParaRPr kumimoji="1"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12293" y="6301543"/>
            <a:ext cx="3238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営業、農業、不動産などの収入、</a:t>
            </a:r>
            <a:endParaRPr kumimoji="1"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個人年金や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生命保険満期など一時的な収入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434906" y="2950766"/>
            <a:ext cx="116761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給与収入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19" name="直線矢印コネクタ 18"/>
          <p:cNvCxnSpPr/>
          <p:nvPr/>
        </p:nvCxnSpPr>
        <p:spPr>
          <a:xfrm flipV="1">
            <a:off x="2780783" y="3131336"/>
            <a:ext cx="57600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774774" y="3146444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はい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490763" y="2960601"/>
            <a:ext cx="3915480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か所からの給与収入のみで年末調整している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22" name="直線矢印コネクタ 21"/>
          <p:cNvCxnSpPr/>
          <p:nvPr/>
        </p:nvCxnSpPr>
        <p:spPr>
          <a:xfrm flipV="1">
            <a:off x="7481909" y="3132153"/>
            <a:ext cx="90000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8538954" y="2961778"/>
            <a:ext cx="110799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申告不要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702408" y="3137216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はい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27" name="直線コネクタ 26"/>
          <p:cNvCxnSpPr/>
          <p:nvPr/>
        </p:nvCxnSpPr>
        <p:spPr>
          <a:xfrm>
            <a:off x="3934118" y="3281346"/>
            <a:ext cx="0" cy="612000"/>
          </a:xfrm>
          <a:prstGeom prst="line">
            <a:avLst/>
          </a:prstGeom>
          <a:ln w="508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/>
          <p:nvPr/>
        </p:nvCxnSpPr>
        <p:spPr>
          <a:xfrm flipV="1">
            <a:off x="3906987" y="3946709"/>
            <a:ext cx="972000" cy="0"/>
          </a:xfrm>
          <a:prstGeom prst="straightConnector1">
            <a:avLst/>
          </a:prstGeom>
          <a:ln w="508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4951828" y="3685752"/>
            <a:ext cx="2034981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主な給与以外の所得が</a:t>
            </a:r>
            <a:endParaRPr kumimoji="1"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</a:t>
            </a:r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万円以下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035323" y="4055084"/>
            <a:ext cx="1111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いいえ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36" name="直線矢印コネクタ 35"/>
          <p:cNvCxnSpPr/>
          <p:nvPr/>
        </p:nvCxnSpPr>
        <p:spPr>
          <a:xfrm flipV="1">
            <a:off x="7049909" y="3730445"/>
            <a:ext cx="133200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8534881" y="3568876"/>
            <a:ext cx="1338828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住民税申告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430538" y="3713982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はい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268868" y="5962909"/>
            <a:ext cx="110799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確定申告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40" name="直線矢印コネクタ 39"/>
          <p:cNvCxnSpPr/>
          <p:nvPr/>
        </p:nvCxnSpPr>
        <p:spPr>
          <a:xfrm>
            <a:off x="7098793" y="4208972"/>
            <a:ext cx="1332000" cy="0"/>
          </a:xfrm>
          <a:prstGeom prst="straightConnector1">
            <a:avLst/>
          </a:prstGeom>
          <a:ln w="508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7343334" y="4184155"/>
            <a:ext cx="1111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いいえ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434905" y="4738348"/>
            <a:ext cx="163486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公的年金等収入</a:t>
            </a:r>
            <a:endParaRPr kumimoji="1"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43" name="直線矢印コネクタ 42"/>
          <p:cNvCxnSpPr/>
          <p:nvPr/>
        </p:nvCxnSpPr>
        <p:spPr>
          <a:xfrm flipV="1">
            <a:off x="3132654" y="4907625"/>
            <a:ext cx="57600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3105540" y="4881499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はい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739284" y="4753261"/>
            <a:ext cx="2302450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公的年金収入</a:t>
            </a:r>
            <a:r>
              <a:rPr kumimoji="1"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400</a:t>
            </a:r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万円以下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46" name="直線矢印コネクタ 45"/>
          <p:cNvCxnSpPr/>
          <p:nvPr/>
        </p:nvCxnSpPr>
        <p:spPr>
          <a:xfrm flipV="1">
            <a:off x="6061308" y="4793652"/>
            <a:ext cx="57600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6077439" y="4824263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はい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700220" y="4738348"/>
            <a:ext cx="1663948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公的年金収入のみ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49" name="直線コネクタ 48"/>
          <p:cNvCxnSpPr/>
          <p:nvPr/>
        </p:nvCxnSpPr>
        <p:spPr>
          <a:xfrm flipH="1">
            <a:off x="6375435" y="5076902"/>
            <a:ext cx="0" cy="252000"/>
          </a:xfrm>
          <a:prstGeom prst="line">
            <a:avLst/>
          </a:prstGeom>
          <a:ln w="508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/>
          <p:cNvCxnSpPr/>
          <p:nvPr/>
        </p:nvCxnSpPr>
        <p:spPr>
          <a:xfrm flipV="1">
            <a:off x="6349309" y="5391603"/>
            <a:ext cx="612000" cy="0"/>
          </a:xfrm>
          <a:prstGeom prst="straightConnector1">
            <a:avLst/>
          </a:prstGeom>
          <a:ln w="508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6218238" y="5391603"/>
            <a:ext cx="1111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いいえ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6956164" y="5251518"/>
            <a:ext cx="1678385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公的年金</a:t>
            </a:r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以外の</a:t>
            </a:r>
            <a:endParaRPr kumimoji="1"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所得が</a:t>
            </a:r>
            <a:r>
              <a:rPr kumimoji="1"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</a:t>
            </a:r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万円以下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53" name="直線矢印コネクタ 52"/>
          <p:cNvCxnSpPr/>
          <p:nvPr/>
        </p:nvCxnSpPr>
        <p:spPr>
          <a:xfrm flipV="1">
            <a:off x="8670254" y="5341647"/>
            <a:ext cx="72000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9419869" y="5131746"/>
            <a:ext cx="1338828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住民税申告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682066" y="5296830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はい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9419869" y="5634340"/>
            <a:ext cx="110799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確定申告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57" name="直線矢印コネクタ 56"/>
          <p:cNvCxnSpPr/>
          <p:nvPr/>
        </p:nvCxnSpPr>
        <p:spPr>
          <a:xfrm>
            <a:off x="8670254" y="5743496"/>
            <a:ext cx="720000" cy="0"/>
          </a:xfrm>
          <a:prstGeom prst="straightConnector1">
            <a:avLst/>
          </a:prstGeom>
          <a:ln w="508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/>
          <p:cNvSpPr txBox="1"/>
          <p:nvPr/>
        </p:nvSpPr>
        <p:spPr>
          <a:xfrm>
            <a:off x="8600327" y="5743496"/>
            <a:ext cx="1111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いいえ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59" name="直線コネクタ 58"/>
          <p:cNvCxnSpPr/>
          <p:nvPr/>
        </p:nvCxnSpPr>
        <p:spPr>
          <a:xfrm flipH="1">
            <a:off x="3833282" y="5059419"/>
            <a:ext cx="0" cy="252000"/>
          </a:xfrm>
          <a:prstGeom prst="line">
            <a:avLst/>
          </a:prstGeom>
          <a:ln w="508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/>
          <p:nvPr/>
        </p:nvCxnSpPr>
        <p:spPr>
          <a:xfrm flipV="1">
            <a:off x="3807156" y="5369021"/>
            <a:ext cx="612000" cy="0"/>
          </a:xfrm>
          <a:prstGeom prst="straightConnector1">
            <a:avLst/>
          </a:prstGeom>
          <a:ln w="508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テキスト ボックス 60"/>
          <p:cNvSpPr txBox="1"/>
          <p:nvPr/>
        </p:nvSpPr>
        <p:spPr>
          <a:xfrm>
            <a:off x="4466673" y="5185419"/>
            <a:ext cx="110799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確定申告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3665907" y="5329120"/>
            <a:ext cx="1111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いいえ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63" name="直線矢印コネクタ 62"/>
          <p:cNvCxnSpPr/>
          <p:nvPr/>
        </p:nvCxnSpPr>
        <p:spPr>
          <a:xfrm flipV="1">
            <a:off x="8475258" y="4751642"/>
            <a:ext cx="90000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テキスト ボックス 64"/>
          <p:cNvSpPr txBox="1"/>
          <p:nvPr/>
        </p:nvSpPr>
        <p:spPr>
          <a:xfrm>
            <a:off x="8601087" y="4741712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はい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9419869" y="4657485"/>
            <a:ext cx="110799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申告不要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1433918" y="5897384"/>
            <a:ext cx="163486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その他の</a:t>
            </a:r>
            <a:r>
              <a:rPr kumimoji="1"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収入</a:t>
            </a:r>
            <a:endParaRPr kumimoji="1"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5063007" y="2313434"/>
            <a:ext cx="3786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申告されない場合、国民健康保険税の軽減などが</a:t>
            </a:r>
            <a:endParaRPr kumimoji="1"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受けられない場合があります。</a:t>
            </a:r>
            <a:endParaRPr kumimoji="1"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69" name="直線矢印コネクタ 68"/>
          <p:cNvCxnSpPr/>
          <p:nvPr/>
        </p:nvCxnSpPr>
        <p:spPr>
          <a:xfrm flipV="1">
            <a:off x="3174819" y="6112782"/>
            <a:ext cx="201600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テキスト ボックス 69"/>
          <p:cNvSpPr txBox="1"/>
          <p:nvPr/>
        </p:nvSpPr>
        <p:spPr>
          <a:xfrm>
            <a:off x="3931474" y="6081645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はい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8535570" y="4049962"/>
            <a:ext cx="110799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確定申告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6326211" y="6001346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または</a:t>
            </a:r>
            <a:endParaRPr kumimoji="1" lang="ja-JP" altLang="en-US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6999926" y="5962909"/>
            <a:ext cx="1338828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住民税申告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5162837" y="6368985"/>
            <a:ext cx="32380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所得の状況により異なります。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1346955" y="1607488"/>
            <a:ext cx="1719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遺族・障害年金、</a:t>
            </a:r>
            <a:endParaRPr kumimoji="1"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雇用保険の失業給付</a:t>
            </a:r>
            <a:endParaRPr kumimoji="1"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などは収入に含めず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6" name="直線コネクタ 5"/>
          <p:cNvCxnSpPr>
            <a:stCxn id="4" idx="1"/>
          </p:cNvCxnSpPr>
          <p:nvPr/>
        </p:nvCxnSpPr>
        <p:spPr>
          <a:xfrm flipH="1" flipV="1">
            <a:off x="984738" y="1451672"/>
            <a:ext cx="450168" cy="0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コネクタ 75"/>
          <p:cNvCxnSpPr/>
          <p:nvPr/>
        </p:nvCxnSpPr>
        <p:spPr>
          <a:xfrm flipH="1" flipV="1">
            <a:off x="984738" y="3115614"/>
            <a:ext cx="450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/>
          <p:cNvCxnSpPr/>
          <p:nvPr/>
        </p:nvCxnSpPr>
        <p:spPr>
          <a:xfrm flipH="1" flipV="1">
            <a:off x="984738" y="4894562"/>
            <a:ext cx="450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コネクタ 77"/>
          <p:cNvCxnSpPr/>
          <p:nvPr/>
        </p:nvCxnSpPr>
        <p:spPr>
          <a:xfrm flipH="1" flipV="1">
            <a:off x="984738" y="6047156"/>
            <a:ext cx="450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387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206</Words>
  <Application>Microsoft Office PowerPoint</Application>
  <PresentationFormat>ワイド画面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申告のフローチャート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Administrator</cp:lastModifiedBy>
  <cp:revision>30</cp:revision>
  <cp:lastPrinted>2025-12-14T23:28:06Z</cp:lastPrinted>
  <dcterms:created xsi:type="dcterms:W3CDTF">2025-12-10T02:39:35Z</dcterms:created>
  <dcterms:modified xsi:type="dcterms:W3CDTF">2025-12-14T23:33:08Z</dcterms:modified>
</cp:coreProperties>
</file>